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5"/>
  </p:notesMasterIdLst>
  <p:sldIdLst>
    <p:sldId id="256" r:id="rId2"/>
    <p:sldId id="302" r:id="rId3"/>
    <p:sldId id="294" r:id="rId4"/>
    <p:sldId id="289" r:id="rId5"/>
    <p:sldId id="304" r:id="rId6"/>
    <p:sldId id="297" r:id="rId7"/>
    <p:sldId id="293" r:id="rId8"/>
    <p:sldId id="307" r:id="rId9"/>
    <p:sldId id="295" r:id="rId10"/>
    <p:sldId id="299" r:id="rId11"/>
    <p:sldId id="300" r:id="rId12"/>
    <p:sldId id="308" r:id="rId13"/>
    <p:sldId id="298" r:id="rId14"/>
    <p:sldId id="303" r:id="rId15"/>
    <p:sldId id="305" r:id="rId16"/>
    <p:sldId id="306" r:id="rId17"/>
    <p:sldId id="301" r:id="rId18"/>
    <p:sldId id="285" r:id="rId19"/>
    <p:sldId id="310" r:id="rId20"/>
    <p:sldId id="286" r:id="rId21"/>
    <p:sldId id="309" r:id="rId22"/>
    <p:sldId id="268" r:id="rId23"/>
    <p:sldId id="287" r:id="rId2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582" autoAdjust="0"/>
    <p:restoredTop sz="96215" autoAdjust="0"/>
  </p:normalViewPr>
  <p:slideViewPr>
    <p:cSldViewPr showGuides="1">
      <p:cViewPr varScale="1">
        <p:scale>
          <a:sx n="109" d="100"/>
          <a:sy n="109" d="100"/>
        </p:scale>
        <p:origin x="296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499A55-A5C8-4F9E-A181-65339EB3248E}" type="datetimeFigureOut">
              <a:rPr lang="en-US" smtClean="0"/>
              <a:pPr/>
              <a:t>8/25/21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5BFFDA-D938-4C0F-A2A8-5BB6B5B1155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3882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ABBD3-958E-49F3-8B63-91E367EF1C17}" type="datetimeFigureOut">
              <a:rPr lang="en-US" smtClean="0"/>
              <a:pPr/>
              <a:t>8/25/21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251B8-BC15-4C1E-A604-3CE6E7401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019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ABBD3-958E-49F3-8B63-91E367EF1C17}" type="datetimeFigureOut">
              <a:rPr lang="en-US" smtClean="0"/>
              <a:pPr/>
              <a:t>8/25/21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251B8-BC15-4C1E-A604-3CE6E7401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4982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ABBD3-958E-49F3-8B63-91E367EF1C17}" type="datetimeFigureOut">
              <a:rPr lang="en-US" smtClean="0"/>
              <a:pPr/>
              <a:t>8/25/21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251B8-BC15-4C1E-A604-3CE6E7401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941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ABBD3-958E-49F3-8B63-91E367EF1C17}" type="datetimeFigureOut">
              <a:rPr lang="en-US" smtClean="0"/>
              <a:pPr/>
              <a:t>8/25/21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251B8-BC15-4C1E-A604-3CE6E7401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933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ABBD3-958E-49F3-8B63-91E367EF1C17}" type="datetimeFigureOut">
              <a:rPr lang="en-US" smtClean="0"/>
              <a:pPr/>
              <a:t>8/25/21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251B8-BC15-4C1E-A604-3CE6E7401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952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ABBD3-958E-49F3-8B63-91E367EF1C17}" type="datetimeFigureOut">
              <a:rPr lang="en-US" smtClean="0"/>
              <a:pPr/>
              <a:t>8/25/21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251B8-BC15-4C1E-A604-3CE6E7401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301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ABBD3-958E-49F3-8B63-91E367EF1C17}" type="datetimeFigureOut">
              <a:rPr lang="en-US" smtClean="0"/>
              <a:pPr/>
              <a:t>8/25/21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251B8-BC15-4C1E-A604-3CE6E7401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940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ABBD3-958E-49F3-8B63-91E367EF1C17}" type="datetimeFigureOut">
              <a:rPr lang="en-US" smtClean="0"/>
              <a:pPr/>
              <a:t>8/25/21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251B8-BC15-4C1E-A604-3CE6E7401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067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ABBD3-958E-49F3-8B63-91E367EF1C17}" type="datetimeFigureOut">
              <a:rPr lang="en-US" smtClean="0"/>
              <a:pPr/>
              <a:t>8/25/21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251B8-BC15-4C1E-A604-3CE6E7401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128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ABBD3-958E-49F3-8B63-91E367EF1C17}" type="datetimeFigureOut">
              <a:rPr lang="en-US" smtClean="0"/>
              <a:pPr/>
              <a:t>8/25/21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251B8-BC15-4C1E-A604-3CE6E7401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116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ABBD3-958E-49F3-8B63-91E367EF1C17}" type="datetimeFigureOut">
              <a:rPr lang="en-US" smtClean="0"/>
              <a:pPr/>
              <a:t>8/25/21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251B8-BC15-4C1E-A604-3CE6E7401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5745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3ABBD3-958E-49F3-8B63-91E367EF1C17}" type="datetimeFigureOut">
              <a:rPr lang="en-US" smtClean="0"/>
              <a:pPr/>
              <a:t>8/25/21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7251B8-BC15-4C1E-A604-3CE6E7401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7112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nside-r.org/packages" TargetMode="External"/><Relationship Id="rId2" Type="http://schemas.openxmlformats.org/officeDocument/2006/relationships/hyperlink" Target="http://cran.r-project.org/web/packages/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tat.duke.edu/programs/gcc/ResourcesDocuments/RTutorial.pdf" TargetMode="External"/><Relationship Id="rId7" Type="http://schemas.openxmlformats.org/officeDocument/2006/relationships/hyperlink" Target="http://www.bioconductor.org/help/course-materials/2011/CSAMA/Monday/Morning%20Talks/R_intro.pdf" TargetMode="External"/><Relationship Id="rId2" Type="http://schemas.openxmlformats.org/officeDocument/2006/relationships/hyperlink" Target="https://rstudio-education.github.io/hopr/index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statmethods.net/" TargetMode="External"/><Relationship Id="rId5" Type="http://schemas.openxmlformats.org/officeDocument/2006/relationships/hyperlink" Target="http://www.r-tutor.com/r-introduction" TargetMode="External"/><Relationship Id="rId4" Type="http://schemas.openxmlformats.org/officeDocument/2006/relationships/hyperlink" Target="http://www.cyclismo.org/tutorial/R/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iff"/><Relationship Id="rId3" Type="http://schemas.openxmlformats.org/officeDocument/2006/relationships/image" Target="../media/image2.svg"/><Relationship Id="rId7" Type="http://schemas.openxmlformats.org/officeDocument/2006/relationships/image" Target="../media/image6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tiff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 Intro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419600"/>
            <a:ext cx="6400800" cy="1752600"/>
          </a:xfrm>
        </p:spPr>
        <p:txBody>
          <a:bodyPr/>
          <a:lstStyle/>
          <a:p>
            <a:r>
              <a:rPr lang="en-US" dirty="0"/>
              <a:t>Haldre Rogers</a:t>
            </a:r>
          </a:p>
          <a:p>
            <a:r>
              <a:rPr lang="en-US" dirty="0"/>
              <a:t>EEOB590A Fall 2021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C6EDCD-BB46-3B47-AA87-6B6D66CD6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Working directory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8C8F9B-FCEC-2648-AC5A-17C5246377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/>
              <a:t>The working directory is a file path on your computer that sets the default location of any files you read into R, or save out of R.</a:t>
            </a:r>
          </a:p>
          <a:p>
            <a:pPr marL="0" indent="0">
              <a:buNone/>
            </a:pPr>
            <a:r>
              <a:rPr lang="en-US" sz="2200" dirty="0"/>
              <a:t>You can only have one working directory at a time, and this is called the “current working directory”. </a:t>
            </a:r>
          </a:p>
          <a:p>
            <a:pPr marL="0" indent="0">
              <a:buNone/>
            </a:pPr>
            <a:endParaRPr lang="en-US" sz="2200" dirty="0"/>
          </a:p>
          <a:p>
            <a:r>
              <a:rPr lang="en-US" sz="2200" dirty="0"/>
              <a:t>To set working directory: </a:t>
            </a:r>
            <a:r>
              <a:rPr lang="en-US" sz="2200" dirty="0" err="1"/>
              <a:t>setwd</a:t>
            </a:r>
            <a:r>
              <a:rPr lang="en-US" sz="2200" dirty="0"/>
              <a:t>(“</a:t>
            </a:r>
            <a:r>
              <a:rPr lang="en-US" sz="2200" dirty="0" err="1"/>
              <a:t>fill_in_here</a:t>
            </a:r>
            <a:r>
              <a:rPr lang="en-US" sz="2200" dirty="0"/>
              <a:t>")</a:t>
            </a:r>
          </a:p>
          <a:p>
            <a:r>
              <a:rPr lang="en-US" sz="2200" dirty="0"/>
              <a:t>To get your working directory:  </a:t>
            </a:r>
            <a:r>
              <a:rPr lang="en-US" sz="2200" dirty="0" err="1"/>
              <a:t>getwd</a:t>
            </a:r>
            <a:r>
              <a:rPr lang="en-US" sz="2200" dirty="0"/>
              <a:t>()</a:t>
            </a:r>
          </a:p>
          <a:p>
            <a:r>
              <a:rPr lang="en-US" sz="2200" dirty="0"/>
              <a:t>To see what is in the working directory: </a:t>
            </a:r>
            <a:r>
              <a:rPr lang="en-US" sz="2200" dirty="0" err="1"/>
              <a:t>dir</a:t>
            </a:r>
            <a:r>
              <a:rPr lang="en-US" sz="2200" dirty="0"/>
              <a:t>()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50050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2E9279-DDBF-6A4C-9855-26E2A33F3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Need help?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34609F-9A0A-AD47-8B0B-EB959229D9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? And then whatever function you need help with</a:t>
            </a:r>
          </a:p>
          <a:p>
            <a:r>
              <a:rPr lang="en-US" dirty="0"/>
              <a:t>Use the help tab in lower right panel of </a:t>
            </a:r>
            <a:r>
              <a:rPr lang="en-US" dirty="0" err="1"/>
              <a:t>Rstudio</a:t>
            </a:r>
            <a:endParaRPr lang="en-US" dirty="0"/>
          </a:p>
          <a:p>
            <a:r>
              <a:rPr lang="en-US" dirty="0" err="1"/>
              <a:t>help.start</a:t>
            </a:r>
            <a:r>
              <a:rPr lang="en-US" dirty="0"/>
              <a:t>()  - opens web browser with links to help</a:t>
            </a:r>
          </a:p>
          <a:p>
            <a:r>
              <a:rPr lang="en-US" dirty="0"/>
              <a:t>Google searches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52907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83E53-0F93-0549-82A3-DAAF00831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B7C3E5-B2DE-4C46-BC60-97DBFDF5C4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01890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 dirty="0"/>
              <a:t>Starting an R session: R Projects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5257800"/>
          </a:xfrm>
        </p:spPr>
        <p:txBody>
          <a:bodyPr>
            <a:normAutofit/>
          </a:bodyPr>
          <a:lstStyle/>
          <a:p>
            <a:r>
              <a:rPr lang="en-US" dirty="0"/>
              <a:t>A project is a working directory designated with a .</a:t>
            </a:r>
            <a:r>
              <a:rPr lang="en-US" dirty="0" err="1"/>
              <a:t>RProj</a:t>
            </a:r>
            <a:r>
              <a:rPr lang="en-US" dirty="0"/>
              <a:t> file. </a:t>
            </a:r>
          </a:p>
          <a:p>
            <a:r>
              <a:rPr lang="en-US" dirty="0"/>
              <a:t>Benefits of using R projects </a:t>
            </a:r>
          </a:p>
          <a:p>
            <a:pPr lvl="1"/>
            <a:r>
              <a:rPr lang="en-US" dirty="0"/>
              <a:t>When you open a project: </a:t>
            </a:r>
          </a:p>
          <a:p>
            <a:pPr lvl="2"/>
            <a:r>
              <a:rPr lang="en-US" dirty="0"/>
              <a:t>the working directory will automatically be set to the directory that the .</a:t>
            </a:r>
            <a:r>
              <a:rPr lang="en-US" dirty="0" err="1"/>
              <a:t>RProj</a:t>
            </a:r>
            <a:r>
              <a:rPr lang="en-US" dirty="0"/>
              <a:t> file is located in.</a:t>
            </a:r>
          </a:p>
          <a:p>
            <a:pPr lvl="2"/>
            <a:r>
              <a:rPr lang="en-US" dirty="0"/>
              <a:t>Any scripts you had open last time you were using the project will still be open. </a:t>
            </a:r>
          </a:p>
          <a:p>
            <a:pPr lvl="1"/>
            <a:r>
              <a:rPr lang="en-US" dirty="0"/>
              <a:t>Plays well with Git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5305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D4024-B966-EF48-ABAD-6BE43D0144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990600"/>
            <a:ext cx="8229600" cy="1143000"/>
          </a:xfrm>
        </p:spPr>
        <p:txBody>
          <a:bodyPr/>
          <a:lstStyle/>
          <a:p>
            <a:r>
              <a:rPr lang="en-US" dirty="0"/>
              <a:t>Create an R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C3A31C-2AC2-D64B-B6F5-33DB159FBC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6508" y="2514600"/>
            <a:ext cx="8229600" cy="3306763"/>
          </a:xfrm>
        </p:spPr>
        <p:txBody>
          <a:bodyPr/>
          <a:lstStyle/>
          <a:p>
            <a:r>
              <a:rPr lang="en-US" dirty="0"/>
              <a:t>Name it “</a:t>
            </a:r>
            <a:r>
              <a:rPr lang="en-US" dirty="0" err="1"/>
              <a:t>TestRProject_yourname</a:t>
            </a:r>
            <a:r>
              <a:rPr lang="en-US" dirty="0"/>
              <a:t>”</a:t>
            </a:r>
          </a:p>
          <a:p>
            <a:endParaRPr lang="en-US" dirty="0"/>
          </a:p>
          <a:p>
            <a:r>
              <a:rPr lang="en-US" dirty="0"/>
              <a:t>In your File Explorer, move the file you downloaded from Git called “R_introduction_part1.R” into your .</a:t>
            </a:r>
            <a:r>
              <a:rPr lang="en-US" dirty="0" err="1"/>
              <a:t>Rproj</a:t>
            </a:r>
            <a:r>
              <a:rPr lang="en-US" dirty="0"/>
              <a:t> folder</a:t>
            </a:r>
          </a:p>
        </p:txBody>
      </p:sp>
    </p:spTree>
    <p:extLst>
      <p:ext uri="{BB962C8B-B14F-4D97-AF65-F5344CB8AC3E}">
        <p14:creationId xmlns:p14="http://schemas.microsoft.com/office/powerpoint/2010/main" val="18315708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83E53-0F93-0549-82A3-DAAF00831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B7C3E5-B2DE-4C46-BC60-97DBFDF5C4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84579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31125E-09A4-C348-AF7B-3508072868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Existing R Script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80A927-1EC4-2146-B880-D910A2846A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382000" cy="4525963"/>
          </a:xfrm>
        </p:spPr>
        <p:txBody>
          <a:bodyPr/>
          <a:lstStyle/>
          <a:p>
            <a:r>
              <a:rPr lang="en-US" dirty="0"/>
              <a:t>Open “Rintroduction_part1.R” by clicking on it in the console in the lower right part of </a:t>
            </a:r>
            <a:r>
              <a:rPr lang="en-US" dirty="0" err="1"/>
              <a:t>RStudio</a:t>
            </a:r>
            <a:endParaRPr lang="en-US" dirty="0"/>
          </a:p>
          <a:p>
            <a:endParaRPr lang="en-US" dirty="0"/>
          </a:p>
          <a:p>
            <a:r>
              <a:rPr lang="en-US" dirty="0"/>
              <a:t>To run a line of code, click ”Run” button or press </a:t>
            </a:r>
            <a:r>
              <a:rPr lang="en-US" dirty="0" err="1"/>
              <a:t>CTRL+Enter</a:t>
            </a:r>
            <a:r>
              <a:rPr lang="en-US" dirty="0"/>
              <a:t>. </a:t>
            </a:r>
          </a:p>
          <a:p>
            <a:r>
              <a:rPr lang="en-US" dirty="0"/>
              <a:t>To run block of code, highlight it and click Run or </a:t>
            </a:r>
            <a:r>
              <a:rPr lang="en-US" dirty="0" err="1"/>
              <a:t>CTRL+enter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04742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E714C-E5C9-5945-8D05-ECE310F8C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 through Parts 1, 2, and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042DAB-C436-FF4A-A5F9-40A0D1B23E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93721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Data Structures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22317020"/>
              </p:ext>
            </p:extLst>
          </p:nvPr>
        </p:nvGraphicFramePr>
        <p:xfrm>
          <a:off x="457200" y="1371600"/>
          <a:ext cx="8153400" cy="30559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7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17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17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85800">
                <a:tc>
                  <a:txBody>
                    <a:bodyPr/>
                    <a:lstStyle/>
                    <a:p>
                      <a:r>
                        <a:rPr lang="en-US" dirty="0"/>
                        <a:t>Dimensions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Same type of information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Different type of information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005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1-dimensional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Vector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List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9005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2-dimensional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Matrix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Data</a:t>
                      </a:r>
                      <a:r>
                        <a:rPr lang="en-US" baseline="0" dirty="0"/>
                        <a:t> Frame/Tibble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9005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N-dimensional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Array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---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571500" y="4549676"/>
            <a:ext cx="8001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dirty="0"/>
              <a:t>Vector- Sequence of any values, including numeric, character, and NA</a:t>
            </a:r>
          </a:p>
          <a:p>
            <a:pPr marL="0" lvl="1"/>
            <a:r>
              <a:rPr lang="en-US" dirty="0"/>
              <a:t>Matrix- Vector of vectors; all same type of information (numeric); this is a type of an array</a:t>
            </a:r>
          </a:p>
          <a:p>
            <a:pPr marL="0" lvl="1"/>
            <a:r>
              <a:rPr lang="en-US" dirty="0"/>
              <a:t>Data Frame- Matrix-like structure, but each column can be a different type (e.g. factor, numeric, character etc.)</a:t>
            </a:r>
          </a:p>
          <a:p>
            <a:pPr marL="0" lvl="1"/>
            <a:r>
              <a:rPr lang="en-US" dirty="0"/>
              <a:t>Tibble – modern </a:t>
            </a:r>
            <a:r>
              <a:rPr lang="en-US" dirty="0" err="1"/>
              <a:t>tidyverse</a:t>
            </a:r>
            <a:r>
              <a:rPr lang="en-US" dirty="0"/>
              <a:t> version of the </a:t>
            </a:r>
            <a:r>
              <a:rPr lang="en-US" dirty="0" err="1"/>
              <a:t>dataframe</a:t>
            </a:r>
            <a:endParaRPr lang="en-US" dirty="0"/>
          </a:p>
          <a:p>
            <a:pPr marL="0" lvl="1"/>
            <a:r>
              <a:rPr lang="en-US" dirty="0"/>
              <a:t>Array- multi-dimensional generalization of vectors</a:t>
            </a:r>
          </a:p>
          <a:p>
            <a:r>
              <a:rPr lang="en-US" dirty="0"/>
              <a:t>List- Ordered sequences of objects which can be of any type 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26D1B2-13EA-0448-B987-9F17E70FCA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$ and  [ , 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836581-09D0-3540-8336-AA048D1A1A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7150" indent="0">
              <a:buNone/>
            </a:pPr>
            <a:r>
              <a:rPr lang="en-US" dirty="0"/>
              <a:t>R uses the form </a:t>
            </a:r>
          </a:p>
          <a:p>
            <a:pPr lvl="1"/>
            <a:r>
              <a:rPr lang="en-US" dirty="0" err="1"/>
              <a:t>data$column</a:t>
            </a:r>
            <a:r>
              <a:rPr lang="en-US" dirty="0"/>
              <a:t> to describe columns</a:t>
            </a:r>
          </a:p>
          <a:p>
            <a:pPr lvl="1"/>
            <a:r>
              <a:rPr lang="en-US" dirty="0"/>
              <a:t>data[</a:t>
            </a:r>
            <a:r>
              <a:rPr lang="en-US" dirty="0" err="1"/>
              <a:t>i,j</a:t>
            </a:r>
            <a:r>
              <a:rPr lang="en-US" dirty="0"/>
              <a:t>], where </a:t>
            </a:r>
            <a:r>
              <a:rPr lang="en-US" dirty="0" err="1"/>
              <a:t>i</a:t>
            </a:r>
            <a:r>
              <a:rPr lang="en-US" dirty="0"/>
              <a:t> is row, j is column to describe cells </a:t>
            </a:r>
          </a:p>
        </p:txBody>
      </p:sp>
    </p:spTree>
    <p:extLst>
      <p:ext uri="{BB962C8B-B14F-4D97-AF65-F5344CB8AC3E}">
        <p14:creationId xmlns:p14="http://schemas.microsoft.com/office/powerpoint/2010/main" val="6138571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C1FF6-70EC-9C4D-87D8-F27E267F2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Folder structure for this class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A6C8CE-3502-CA49-9C0C-E27EB547FF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EEOB590A-DataScienceR</a:t>
            </a:r>
          </a:p>
          <a:p>
            <a:pPr lvl="1"/>
            <a:r>
              <a:rPr lang="en-US" dirty="0" err="1"/>
              <a:t>CourseMaterials_preGit</a:t>
            </a:r>
            <a:endParaRPr lang="en-US" dirty="0"/>
          </a:p>
          <a:p>
            <a:pPr lvl="2"/>
            <a:r>
              <a:rPr lang="en-US" dirty="0"/>
              <a:t>Download today’s script (</a:t>
            </a:r>
            <a:r>
              <a:rPr lang="en-US" dirty="0" err="1"/>
              <a:t>IntroToR</a:t>
            </a:r>
            <a:r>
              <a:rPr lang="en-US" dirty="0"/>
              <a:t> part 1) to this folder</a:t>
            </a:r>
          </a:p>
          <a:p>
            <a:pPr lvl="1"/>
            <a:r>
              <a:rPr lang="en-US" dirty="0" err="1"/>
              <a:t>Assignments_preGit</a:t>
            </a:r>
            <a:endParaRPr lang="en-US" dirty="0"/>
          </a:p>
          <a:p>
            <a:pPr lvl="2"/>
            <a:r>
              <a:rPr lang="en-US" dirty="0"/>
              <a:t>Download week1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 err="1"/>
              <a:t>AnalysisOutline.docx</a:t>
            </a:r>
            <a:r>
              <a:rPr lang="en-US" dirty="0"/>
              <a:t> here</a:t>
            </a:r>
          </a:p>
          <a:p>
            <a:pPr lvl="1"/>
            <a:r>
              <a:rPr lang="en-US" dirty="0" err="1"/>
              <a:t>HaldreRogers_ResearchProject_preGit</a:t>
            </a:r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70161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classes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/>
              <a:t>Integer</a:t>
            </a:r>
            <a:r>
              <a:rPr lang="en-US" dirty="0"/>
              <a:t>- whole numbers</a:t>
            </a:r>
          </a:p>
          <a:p>
            <a:r>
              <a:rPr lang="en-US" b="1" dirty="0"/>
              <a:t>Numeric</a:t>
            </a:r>
            <a:r>
              <a:rPr lang="en-US" dirty="0"/>
              <a:t>- real numbers</a:t>
            </a:r>
          </a:p>
          <a:p>
            <a:r>
              <a:rPr lang="en-US" b="1" dirty="0"/>
              <a:t>Logical </a:t>
            </a:r>
            <a:r>
              <a:rPr lang="en-US" dirty="0"/>
              <a:t>– True/false</a:t>
            </a:r>
          </a:p>
          <a:p>
            <a:r>
              <a:rPr lang="en-US" b="1" dirty="0"/>
              <a:t>Character</a:t>
            </a:r>
            <a:r>
              <a:rPr lang="en-US" dirty="0"/>
              <a:t>- alphanumeric strings</a:t>
            </a:r>
          </a:p>
          <a:p>
            <a:r>
              <a:rPr lang="en-US" b="1" dirty="0"/>
              <a:t>Factor</a:t>
            </a:r>
            <a:r>
              <a:rPr lang="en-US" dirty="0"/>
              <a:t>- Categorical data (R stores as a set of levels, with a # associated with each level)</a:t>
            </a:r>
          </a:p>
          <a:p>
            <a:r>
              <a:rPr lang="en-US" b="1" dirty="0"/>
              <a:t>Date</a:t>
            </a:r>
          </a:p>
          <a:p>
            <a:endParaRPr lang="en-US" dirty="0"/>
          </a:p>
          <a:p>
            <a:r>
              <a:rPr lang="en-US" dirty="0"/>
              <a:t>Use ‘class’ to check type of data in a vector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49F7F-BEE3-1943-85F9-7E0E56E40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28DFF-B238-0949-9C8A-4F8D735ED8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8322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 Packages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29200"/>
          </a:xfrm>
        </p:spPr>
        <p:txBody>
          <a:bodyPr>
            <a:normAutofit lnSpcReduction="10000"/>
          </a:bodyPr>
          <a:lstStyle/>
          <a:p>
            <a:r>
              <a:rPr lang="en-US" sz="2800" dirty="0"/>
              <a:t>14,896 packages!!!!</a:t>
            </a:r>
          </a:p>
          <a:p>
            <a:r>
              <a:rPr lang="en-US" sz="2800" dirty="0"/>
              <a:t>Packages are extensions written by anyone for any purpose, usually loaded by:</a:t>
            </a:r>
          </a:p>
          <a:p>
            <a:pPr lvl="1"/>
            <a:r>
              <a:rPr lang="en-US" dirty="0"/>
              <a:t>In </a:t>
            </a:r>
            <a:r>
              <a:rPr lang="en-US" dirty="0" err="1"/>
              <a:t>Rstudio</a:t>
            </a:r>
            <a:r>
              <a:rPr lang="en-US" dirty="0"/>
              <a:t>, use the packages tab</a:t>
            </a:r>
          </a:p>
          <a:p>
            <a:pPr lvl="1"/>
            <a:r>
              <a:rPr lang="en-US" dirty="0"/>
              <a:t>OR use</a:t>
            </a:r>
          </a:p>
          <a:p>
            <a:pPr lvl="2"/>
            <a:r>
              <a:rPr lang="en-US" dirty="0" err="1"/>
              <a:t>install.packages</a:t>
            </a:r>
            <a:r>
              <a:rPr lang="en-US" dirty="0"/>
              <a:t>(”</a:t>
            </a:r>
            <a:r>
              <a:rPr lang="en-US" dirty="0" err="1"/>
              <a:t>packagename</a:t>
            </a:r>
            <a:r>
              <a:rPr lang="en-US" dirty="0"/>
              <a:t>”), then</a:t>
            </a:r>
          </a:p>
          <a:p>
            <a:pPr lvl="2"/>
            <a:r>
              <a:rPr lang="en-US" dirty="0"/>
              <a:t>library(</a:t>
            </a:r>
            <a:r>
              <a:rPr lang="en-US" dirty="0" err="1"/>
              <a:t>packagename</a:t>
            </a:r>
            <a:r>
              <a:rPr lang="en-US" dirty="0"/>
              <a:t>)</a:t>
            </a:r>
          </a:p>
          <a:p>
            <a:r>
              <a:rPr lang="en-US" sz="2800" dirty="0"/>
              <a:t>Explore packages at the CRAN site:</a:t>
            </a:r>
          </a:p>
          <a:p>
            <a:pPr lvl="1"/>
            <a:r>
              <a:rPr lang="en-US" sz="1800" dirty="0">
                <a:hlinkClick r:id="rId2"/>
              </a:rPr>
              <a:t>http://cran.r-project.org/web/packages/</a:t>
            </a:r>
            <a:endParaRPr lang="en-US" sz="1800" dirty="0"/>
          </a:p>
          <a:p>
            <a:r>
              <a:rPr lang="en-US" dirty="0"/>
              <a:t>Inside-R package reference: </a:t>
            </a:r>
          </a:p>
          <a:p>
            <a:pPr lvl="1"/>
            <a:r>
              <a:rPr lang="en-US" sz="1800" dirty="0">
                <a:hlinkClick r:id="rId3"/>
              </a:rPr>
              <a:t>http://www.inside-r.org/packages</a:t>
            </a:r>
            <a:endParaRPr lang="en-US" sz="1800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1840482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Other Intros to R: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pPr lvl="0">
              <a:spcBef>
                <a:spcPts val="0"/>
              </a:spcBef>
              <a:buFont typeface="Symbol" pitchFamily="2" charset="2"/>
              <a:buChar char=""/>
            </a:pPr>
            <a:r>
              <a:rPr lang="en-US" sz="2000" dirty="0">
                <a:ea typeface="MS Mincho" panose="02020609040205080304" pitchFamily="49" charset="-128"/>
              </a:rPr>
              <a:t>Great (free) book to learn R:  </a:t>
            </a:r>
            <a:r>
              <a:rPr lang="en-US" sz="2000" u="sng" dirty="0">
                <a:ea typeface="MS Mincho" panose="02020609040205080304" pitchFamily="49" charset="-128"/>
              </a:rPr>
              <a:t>Hands-on programming with R</a:t>
            </a:r>
            <a:r>
              <a:rPr lang="en-US" sz="2000" dirty="0">
                <a:ea typeface="MS Mincho" panose="02020609040205080304" pitchFamily="49" charset="-128"/>
              </a:rPr>
              <a:t> by Garrett </a:t>
            </a:r>
            <a:r>
              <a:rPr lang="en-US" sz="2000" dirty="0" err="1">
                <a:ea typeface="MS Mincho" panose="02020609040205080304" pitchFamily="49" charset="-128"/>
              </a:rPr>
              <a:t>Grolemund</a:t>
            </a:r>
            <a:r>
              <a:rPr lang="en-US" sz="2000" dirty="0">
                <a:ea typeface="MS Mincho" panose="02020609040205080304" pitchFamily="49" charset="-128"/>
              </a:rPr>
              <a:t>. </a:t>
            </a:r>
            <a:r>
              <a:rPr lang="en-US" sz="2000" u="sng" dirty="0">
                <a:ea typeface="MS Mincho" panose="02020609040205080304" pitchFamily="49" charset="-128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https://rstudio-education.github.io/hopr/index.html</a:t>
            </a:r>
            <a:endParaRPr lang="en-US" sz="2000" dirty="0">
              <a:ea typeface="MS Mincho" panose="02020609040205080304" pitchFamily="49" charset="-128"/>
            </a:endParaRPr>
          </a:p>
          <a:p>
            <a:r>
              <a:rPr lang="en-US" sz="20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http://www.stat.duke.edu/programs/gcc/ResourcesDocuments/RTutorial.pdf</a:t>
            </a:r>
            <a:endParaRPr lang="en-US" sz="2000" dirty="0"/>
          </a:p>
          <a:p>
            <a:r>
              <a:rPr lang="en-US" sz="200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http://www.cyclismo.org/tutorial/R/</a:t>
            </a:r>
            <a:endParaRPr lang="en-US" sz="2000" dirty="0"/>
          </a:p>
          <a:p>
            <a:r>
              <a:rPr lang="en-US" sz="2000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http://www.r-tutor.com/r-introduction</a:t>
            </a:r>
            <a:endParaRPr lang="en-US" sz="2000" dirty="0"/>
          </a:p>
          <a:p>
            <a:r>
              <a:rPr lang="en-US" sz="2000" dirty="0"/>
              <a:t>Quick R: </a:t>
            </a:r>
            <a:r>
              <a:rPr lang="en-US" sz="2000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http://www.statmethods.net/</a:t>
            </a:r>
            <a:endParaRPr lang="en-US" sz="2000" dirty="0"/>
          </a:p>
          <a:p>
            <a:pPr lvl="0">
              <a:spcBef>
                <a:spcPts val="0"/>
              </a:spcBef>
              <a:buFont typeface="Symbol" pitchFamily="2" charset="2"/>
              <a:buChar char=""/>
            </a:pPr>
            <a:r>
              <a:rPr lang="en-US" sz="2000" dirty="0">
                <a:ea typeface="MS Mincho" panose="02020609040205080304" pitchFamily="49" charset="-128"/>
              </a:rPr>
              <a:t>https://</a:t>
            </a:r>
            <a:r>
              <a:rPr lang="en-US" sz="2000" dirty="0" err="1">
                <a:ea typeface="MS Mincho" panose="02020609040205080304" pitchFamily="49" charset="-128"/>
              </a:rPr>
              <a:t>www.coursera.org</a:t>
            </a:r>
            <a:r>
              <a:rPr lang="en-US" sz="2000" dirty="0">
                <a:ea typeface="MS Mincho" panose="02020609040205080304" pitchFamily="49" charset="-128"/>
              </a:rPr>
              <a:t>/learn/r-programming</a:t>
            </a:r>
          </a:p>
          <a:p>
            <a:pPr lvl="0">
              <a:spcBef>
                <a:spcPts val="0"/>
              </a:spcBef>
              <a:buFont typeface="Symbol" pitchFamily="2" charset="2"/>
              <a:buChar char=""/>
            </a:pPr>
            <a:r>
              <a:rPr lang="en-US" sz="2000" dirty="0">
                <a:ea typeface="MS Mincho" panose="02020609040205080304" pitchFamily="49" charset="-128"/>
              </a:rPr>
              <a:t>http://</a:t>
            </a:r>
            <a:r>
              <a:rPr lang="en-US" sz="2000" dirty="0" err="1">
                <a:ea typeface="MS Mincho" panose="02020609040205080304" pitchFamily="49" charset="-128"/>
              </a:rPr>
              <a:t>ecology.msu.montana.edu</a:t>
            </a:r>
            <a:r>
              <a:rPr lang="en-US" sz="2000" dirty="0">
                <a:ea typeface="MS Mincho" panose="02020609040205080304" pitchFamily="49" charset="-128"/>
              </a:rPr>
              <a:t>/</a:t>
            </a:r>
            <a:r>
              <a:rPr lang="en-US" sz="2000" dirty="0" err="1">
                <a:ea typeface="MS Mincho" panose="02020609040205080304" pitchFamily="49" charset="-128"/>
              </a:rPr>
              <a:t>labdsv</a:t>
            </a:r>
            <a:r>
              <a:rPr lang="en-US" sz="2000" dirty="0">
                <a:ea typeface="MS Mincho" panose="02020609040205080304" pitchFamily="49" charset="-128"/>
              </a:rPr>
              <a:t>/R/labs/</a:t>
            </a:r>
            <a:r>
              <a:rPr lang="en-US" sz="2000" dirty="0" err="1">
                <a:ea typeface="MS Mincho" panose="02020609040205080304" pitchFamily="49" charset="-128"/>
              </a:rPr>
              <a:t>R_ecology.html</a:t>
            </a:r>
            <a:endParaRPr lang="en-US" sz="2000" dirty="0">
              <a:ea typeface="MS Mincho" panose="02020609040205080304" pitchFamily="49" charset="-128"/>
            </a:endParaRPr>
          </a:p>
          <a:p>
            <a:r>
              <a:rPr lang="en-US" sz="2000" dirty="0"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http://www.bioconductor.org/help/course-materials/2011/CSAMA/Monday/Morning%20Talks/R_intro.pdf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0874822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23998-90EA-FF44-BF27-0DA2D3F073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R, RStudio, Git, GitHub</a:t>
            </a:r>
          </a:p>
        </p:txBody>
      </p:sp>
      <p:pic>
        <p:nvPicPr>
          <p:cNvPr id="5" name="Graphic 4" descr="Laptop">
            <a:extLst>
              <a:ext uri="{FF2B5EF4-FFF2-40B4-BE49-F238E27FC236}">
                <a16:creationId xmlns:a16="http://schemas.microsoft.com/office/drawing/2014/main" id="{32225E58-D71B-3442-AE01-958A0F5122E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0690" b="15517"/>
          <a:stretch/>
        </p:blipFill>
        <p:spPr>
          <a:xfrm>
            <a:off x="152400" y="3124200"/>
            <a:ext cx="4191000" cy="2819400"/>
          </a:xfrm>
          <a:prstGeom prst="rect">
            <a:avLst/>
          </a:prstGeom>
        </p:spPr>
      </p:pic>
      <p:pic>
        <p:nvPicPr>
          <p:cNvPr id="7" name="Graphic 6" descr="Cloud">
            <a:extLst>
              <a:ext uri="{FF2B5EF4-FFF2-40B4-BE49-F238E27FC236}">
                <a16:creationId xmlns:a16="http://schemas.microsoft.com/office/drawing/2014/main" id="{F660CAFA-176E-C44B-A4A5-E9C9B847E1D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5714" t="22857" r="5714" b="25714"/>
          <a:stretch/>
        </p:blipFill>
        <p:spPr>
          <a:xfrm>
            <a:off x="5486400" y="1752600"/>
            <a:ext cx="2362200" cy="1371600"/>
          </a:xfrm>
          <a:prstGeom prst="rect">
            <a:avLst/>
          </a:prstGeom>
        </p:spPr>
      </p:pic>
      <p:cxnSp>
        <p:nvCxnSpPr>
          <p:cNvPr id="12" name="Curved Connector 11">
            <a:extLst>
              <a:ext uri="{FF2B5EF4-FFF2-40B4-BE49-F238E27FC236}">
                <a16:creationId xmlns:a16="http://schemas.microsoft.com/office/drawing/2014/main" id="{D0159C91-9D7F-8544-A28A-9B45AA32C4ED}"/>
              </a:ext>
            </a:extLst>
          </p:cNvPr>
          <p:cNvCxnSpPr>
            <a:cxnSpLocks/>
            <a:stCxn id="21" idx="3"/>
            <a:endCxn id="7" idx="1"/>
          </p:cNvCxnSpPr>
          <p:nvPr/>
        </p:nvCxnSpPr>
        <p:spPr>
          <a:xfrm flipV="1">
            <a:off x="3459396" y="2438400"/>
            <a:ext cx="2027004" cy="1608454"/>
          </a:xfrm>
          <a:prstGeom prst="curvedConnector3">
            <a:avLst>
              <a:gd name="adj1" fmla="val 50000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urved Connector 13">
            <a:extLst>
              <a:ext uri="{FF2B5EF4-FFF2-40B4-BE49-F238E27FC236}">
                <a16:creationId xmlns:a16="http://schemas.microsoft.com/office/drawing/2014/main" id="{55EBA58A-017D-1C49-8359-A798ACDDA55F}"/>
              </a:ext>
            </a:extLst>
          </p:cNvPr>
          <p:cNvCxnSpPr>
            <a:cxnSpLocks/>
            <a:stCxn id="7" idx="2"/>
            <a:endCxn id="21" idx="2"/>
          </p:cNvCxnSpPr>
          <p:nvPr/>
        </p:nvCxnSpPr>
        <p:spPr>
          <a:xfrm rot="5400000">
            <a:off x="4405623" y="1982557"/>
            <a:ext cx="1120235" cy="3403520"/>
          </a:xfrm>
          <a:prstGeom prst="curvedConnector3">
            <a:avLst>
              <a:gd name="adj1" fmla="val 120406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35D16508-C587-9E47-9163-A78AA7A0DC62}"/>
              </a:ext>
            </a:extLst>
          </p:cNvPr>
          <p:cNvSpPr txBox="1"/>
          <p:nvPr/>
        </p:nvSpPr>
        <p:spPr>
          <a:xfrm rot="18946856">
            <a:off x="4200615" y="2430953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Push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2C2FEBE-32D7-5A47-AAE1-D9A379C7B056}"/>
              </a:ext>
            </a:extLst>
          </p:cNvPr>
          <p:cNvSpPr txBox="1"/>
          <p:nvPr/>
        </p:nvSpPr>
        <p:spPr>
          <a:xfrm rot="19974372">
            <a:off x="5736790" y="4175650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Pull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E32FC68-C4D2-CF46-BC7C-C674CDEB9E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8505" y="3849273"/>
            <a:ext cx="1794117" cy="108432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A293579-3589-5341-8E32-AEA615BB768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1211" r="21985"/>
          <a:stretch/>
        </p:blipFill>
        <p:spPr>
          <a:xfrm>
            <a:off x="3068564" y="3849273"/>
            <a:ext cx="390832" cy="395162"/>
          </a:xfrm>
          <a:prstGeom prst="rect">
            <a:avLst/>
          </a:prstGeom>
        </p:spPr>
      </p:pic>
      <p:cxnSp>
        <p:nvCxnSpPr>
          <p:cNvPr id="25" name="Curved Connector 24">
            <a:extLst>
              <a:ext uri="{FF2B5EF4-FFF2-40B4-BE49-F238E27FC236}">
                <a16:creationId xmlns:a16="http://schemas.microsoft.com/office/drawing/2014/main" id="{40E0B783-B545-AE48-958D-D6773B762EFB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1925563" y="3810000"/>
            <a:ext cx="1143001" cy="236854"/>
          </a:xfrm>
          <a:prstGeom prst="curvedConnector3">
            <a:avLst>
              <a:gd name="adj1" fmla="val 94058"/>
            </a:avLst>
          </a:prstGeom>
          <a:ln w="22225">
            <a:solidFill>
              <a:schemeClr val="accent6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itle 1">
            <a:extLst>
              <a:ext uri="{FF2B5EF4-FFF2-40B4-BE49-F238E27FC236}">
                <a16:creationId xmlns:a16="http://schemas.microsoft.com/office/drawing/2014/main" id="{44C7FE00-887B-F34A-899E-4F9DFDFD115B}"/>
              </a:ext>
            </a:extLst>
          </p:cNvPr>
          <p:cNvSpPr txBox="1">
            <a:spLocks/>
          </p:cNvSpPr>
          <p:nvPr/>
        </p:nvSpPr>
        <p:spPr>
          <a:xfrm>
            <a:off x="457200" y="28736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R, RStudio, Git, GitHub</a:t>
            </a:r>
            <a:endParaRPr lang="en-US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E875F9E5-3048-B744-B152-C816AC54E20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00998" y="2126628"/>
            <a:ext cx="863600" cy="86360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170C9F09-2C97-DE40-BEF0-287AB842F40E}"/>
              </a:ext>
            </a:extLst>
          </p:cNvPr>
          <p:cNvSpPr txBox="1"/>
          <p:nvPr/>
        </p:nvSpPr>
        <p:spPr>
          <a:xfrm>
            <a:off x="6891043" y="2750711"/>
            <a:ext cx="848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GitHub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4369840-5F3F-714C-8225-51E1677C5147}"/>
              </a:ext>
            </a:extLst>
          </p:cNvPr>
          <p:cNvSpPr txBox="1"/>
          <p:nvPr/>
        </p:nvSpPr>
        <p:spPr>
          <a:xfrm>
            <a:off x="2028709" y="3509758"/>
            <a:ext cx="900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commit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9190B480-75F6-C14A-A444-A80CBF2D95E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21720" y="4614227"/>
            <a:ext cx="303843" cy="236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5447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-152400"/>
            <a:ext cx="8229600" cy="1143000"/>
          </a:xfrm>
        </p:spPr>
        <p:txBody>
          <a:bodyPr/>
          <a:lstStyle/>
          <a:p>
            <a:r>
              <a:rPr lang="en-US" dirty="0"/>
              <a:t>Starting an R session: R vs </a:t>
            </a:r>
            <a:r>
              <a:rPr lang="en-US" dirty="0" err="1"/>
              <a:t>RStudio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49FBB8-9D08-664A-A8F8-081576350D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7738" y="3988998"/>
            <a:ext cx="4967832" cy="286900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F21F40A-F04E-1F4C-B461-9BD6C816E0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2007539"/>
            <a:ext cx="1237312" cy="96451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0FF6BB7-8165-BD48-9A05-0EC661DEB6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3122" y="5562600"/>
            <a:ext cx="2895308" cy="1015898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968C163-DC5F-B14C-87F5-8C2B0A0B3C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84" y="1312992"/>
            <a:ext cx="5684316" cy="2593192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24CA2BC-1457-DD44-91C5-7AE185BFF895}"/>
              </a:ext>
            </a:extLst>
          </p:cNvPr>
          <p:cNvCxnSpPr>
            <a:cxnSpLocks/>
          </p:cNvCxnSpPr>
          <p:nvPr/>
        </p:nvCxnSpPr>
        <p:spPr>
          <a:xfrm>
            <a:off x="914400" y="3352800"/>
            <a:ext cx="3505200" cy="2717749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E76B66E-87D1-6E46-94AD-6CE5A67081CD}"/>
              </a:ext>
            </a:extLst>
          </p:cNvPr>
          <p:cNvCxnSpPr>
            <a:cxnSpLocks/>
          </p:cNvCxnSpPr>
          <p:nvPr/>
        </p:nvCxnSpPr>
        <p:spPr>
          <a:xfrm>
            <a:off x="3657600" y="2941035"/>
            <a:ext cx="952500" cy="1770639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AC35A587-3C71-4345-90E0-5E7617A80FA2}"/>
              </a:ext>
            </a:extLst>
          </p:cNvPr>
          <p:cNvSpPr txBox="1"/>
          <p:nvPr/>
        </p:nvSpPr>
        <p:spPr>
          <a:xfrm>
            <a:off x="441457" y="987646"/>
            <a:ext cx="931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Console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AEDFB53-CD93-6A4E-A198-8C2370682299}"/>
              </a:ext>
            </a:extLst>
          </p:cNvPr>
          <p:cNvSpPr txBox="1"/>
          <p:nvPr/>
        </p:nvSpPr>
        <p:spPr>
          <a:xfrm>
            <a:off x="3047785" y="1031631"/>
            <a:ext cx="1219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Workspace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D8BE562-BFBC-F74B-8F00-4136F05A4435}"/>
              </a:ext>
            </a:extLst>
          </p:cNvPr>
          <p:cNvSpPr txBox="1"/>
          <p:nvPr/>
        </p:nvSpPr>
        <p:spPr>
          <a:xfrm>
            <a:off x="5849989" y="6098399"/>
            <a:ext cx="931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Console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F21EA0F-6C92-8C49-82E0-5183DAF1786C}"/>
              </a:ext>
            </a:extLst>
          </p:cNvPr>
          <p:cNvSpPr txBox="1"/>
          <p:nvPr/>
        </p:nvSpPr>
        <p:spPr>
          <a:xfrm>
            <a:off x="5562025" y="4553791"/>
            <a:ext cx="1219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Workspace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5CBA093-AFAE-5843-ABD1-03A400B28364}"/>
              </a:ext>
            </a:extLst>
          </p:cNvPr>
          <p:cNvSpPr/>
          <p:nvPr/>
        </p:nvSpPr>
        <p:spPr>
          <a:xfrm>
            <a:off x="7322380" y="2941035"/>
            <a:ext cx="182162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Save your scripts from your workspace! 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28422-D268-3E45-8914-4C88EDF71D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3622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Open R and </a:t>
            </a:r>
            <a:r>
              <a:rPr lang="en-US" dirty="0" err="1"/>
              <a:t>Rstudio</a:t>
            </a:r>
            <a:r>
              <a:rPr lang="en-US" dirty="0"/>
              <a:t> to see the difference</a:t>
            </a:r>
          </a:p>
        </p:txBody>
      </p:sp>
    </p:spTree>
    <p:extLst>
      <p:ext uri="{BB962C8B-B14F-4D97-AF65-F5344CB8AC3E}">
        <p14:creationId xmlns:p14="http://schemas.microsoft.com/office/powerpoint/2010/main" val="13601478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3E9354-D73A-AC4A-BCAE-14C84B5EF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Create &amp; run a script in R Studio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915795-7E47-EC40-A0EA-CB5497889E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83162"/>
          </a:xfrm>
        </p:spPr>
        <p:txBody>
          <a:bodyPr>
            <a:normAutofit/>
          </a:bodyPr>
          <a:lstStyle/>
          <a:p>
            <a:r>
              <a:rPr lang="en-US" dirty="0"/>
              <a:t>Create a new script</a:t>
            </a:r>
          </a:p>
          <a:p>
            <a:pPr lvl="1"/>
            <a:r>
              <a:rPr lang="en-US" dirty="0"/>
              <a:t>File – New File  -- R Script</a:t>
            </a:r>
          </a:p>
          <a:p>
            <a:r>
              <a:rPr lang="en-US" dirty="0"/>
              <a:t>Type something in script</a:t>
            </a:r>
          </a:p>
          <a:p>
            <a:r>
              <a:rPr lang="en-US" dirty="0"/>
              <a:t>Save script</a:t>
            </a:r>
          </a:p>
          <a:p>
            <a:r>
              <a:rPr lang="en-US" dirty="0"/>
              <a:t>R Studio will highlight syntax errors with a red squiggly line and a red X in the left side </a:t>
            </a:r>
          </a:p>
        </p:txBody>
      </p:sp>
    </p:spTree>
    <p:extLst>
      <p:ext uri="{BB962C8B-B14F-4D97-AF65-F5344CB8AC3E}">
        <p14:creationId xmlns:p14="http://schemas.microsoft.com/office/powerpoint/2010/main" val="9930160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 dirty="0"/>
              <a:t>Important R syntax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8610600" cy="5486400"/>
          </a:xfrm>
        </p:spPr>
        <p:txBody>
          <a:bodyPr>
            <a:normAutofit/>
          </a:bodyPr>
          <a:lstStyle/>
          <a:p>
            <a:r>
              <a:rPr lang="en-US" dirty="0"/>
              <a:t># is for notes – these are ignored in the console</a:t>
            </a:r>
          </a:p>
          <a:p>
            <a:r>
              <a:rPr lang="en-US" dirty="0"/>
              <a:t>&lt;- or = are assignment operators</a:t>
            </a:r>
          </a:p>
          <a:p>
            <a:r>
              <a:rPr lang="en-US" dirty="0"/>
              <a:t>Whatever you want to name a function or a vector or a </a:t>
            </a:r>
            <a:r>
              <a:rPr lang="en-US" dirty="0" err="1"/>
              <a:t>dataframe</a:t>
            </a:r>
            <a:r>
              <a:rPr lang="en-US" dirty="0"/>
              <a:t> goes to the left of &lt;- or =</a:t>
            </a:r>
          </a:p>
          <a:p>
            <a:r>
              <a:rPr lang="en-US" dirty="0"/>
              <a:t>c(“a”, “b”, “c”) is used for a string of objects</a:t>
            </a:r>
          </a:p>
          <a:p>
            <a:r>
              <a:rPr lang="en-US" dirty="0"/>
              <a:t>[</a:t>
            </a:r>
            <a:r>
              <a:rPr lang="en-US" dirty="0" err="1"/>
              <a:t>row,column</a:t>
            </a:r>
            <a:r>
              <a:rPr lang="en-US" dirty="0"/>
              <a:t>] = address for arrays or data frames</a:t>
            </a:r>
          </a:p>
        </p:txBody>
      </p:sp>
    </p:spTree>
    <p:extLst>
      <p:ext uri="{BB962C8B-B14F-4D97-AF65-F5344CB8AC3E}">
        <p14:creationId xmlns:p14="http://schemas.microsoft.com/office/powerpoint/2010/main" val="35902436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00808-EA03-C84B-AB34-E8B39D21F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062" y="21336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Play around in your R script. Type some notes, create a string of objects and name it something. </a:t>
            </a:r>
          </a:p>
        </p:txBody>
      </p:sp>
    </p:spTree>
    <p:extLst>
      <p:ext uri="{BB962C8B-B14F-4D97-AF65-F5344CB8AC3E}">
        <p14:creationId xmlns:p14="http://schemas.microsoft.com/office/powerpoint/2010/main" val="29418851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B7AAB4-7ECA-ED40-A8F0-7EE0EA017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0D5DBD-069B-F448-8AC7-E5CDB5B36A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Function(arguments)</a:t>
            </a:r>
          </a:p>
          <a:p>
            <a:pPr lvl="1"/>
            <a:r>
              <a:rPr lang="en-US" dirty="0"/>
              <a:t>the order of arguments matters</a:t>
            </a:r>
          </a:p>
          <a:p>
            <a:r>
              <a:rPr lang="en-US" dirty="0"/>
              <a:t>Use ?</a:t>
            </a:r>
            <a:r>
              <a:rPr lang="en-US" dirty="0" err="1"/>
              <a:t>functionname</a:t>
            </a:r>
            <a:r>
              <a:rPr lang="en-US" dirty="0"/>
              <a:t> for help on any function in base R or in R packages</a:t>
            </a:r>
          </a:p>
          <a:p>
            <a:r>
              <a:rPr lang="en-US" dirty="0"/>
              <a:t>In RStudio, just press tab when in parentheses after the function name to see function options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7116949"/>
      </p:ext>
    </p:extLst>
  </p:cSld>
  <p:clrMapOvr>
    <a:masterClrMapping/>
  </p:clrMapOvr>
</p:sld>
</file>

<file path=ppt/theme/theme1.xml><?xml version="1.0" encoding="utf-8"?>
<a:theme xmlns:a="http://schemas.openxmlformats.org/drawingml/2006/main" name="Black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 Black .thmx</Template>
  <TotalTime>4864</TotalTime>
  <Words>969</Words>
  <Application>Microsoft Macintosh PowerPoint</Application>
  <PresentationFormat>On-screen Show (4:3)</PresentationFormat>
  <Paragraphs>122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MS Mincho</vt:lpstr>
      <vt:lpstr>Arial</vt:lpstr>
      <vt:lpstr>Calibri</vt:lpstr>
      <vt:lpstr>Symbol</vt:lpstr>
      <vt:lpstr>Wingdings</vt:lpstr>
      <vt:lpstr>Black</vt:lpstr>
      <vt:lpstr>R Intro</vt:lpstr>
      <vt:lpstr>Folder structure for this class</vt:lpstr>
      <vt:lpstr>R, RStudio, Git, GitHub</vt:lpstr>
      <vt:lpstr>Starting an R session: R vs RStudio</vt:lpstr>
      <vt:lpstr>Open R and Rstudio to see the difference</vt:lpstr>
      <vt:lpstr>Create &amp; run a script in R Studio</vt:lpstr>
      <vt:lpstr>Important R syntax</vt:lpstr>
      <vt:lpstr>Play around in your R script. Type some notes, create a string of objects and name it something. </vt:lpstr>
      <vt:lpstr>R functions</vt:lpstr>
      <vt:lpstr>Working directory</vt:lpstr>
      <vt:lpstr>Need help?</vt:lpstr>
      <vt:lpstr>PowerPoint Presentation</vt:lpstr>
      <vt:lpstr>Starting an R session: R Projects</vt:lpstr>
      <vt:lpstr>Create an R Project</vt:lpstr>
      <vt:lpstr>PowerPoint Presentation</vt:lpstr>
      <vt:lpstr>Open Existing R Script</vt:lpstr>
      <vt:lpstr>Work through Parts 1, 2, and 3</vt:lpstr>
      <vt:lpstr>R Data Structures</vt:lpstr>
      <vt:lpstr>$ and  [ , ]</vt:lpstr>
      <vt:lpstr>Data classes</vt:lpstr>
      <vt:lpstr>PowerPoint Presentation</vt:lpstr>
      <vt:lpstr>R Packages</vt:lpstr>
      <vt:lpstr>Other Intros to R:</vt:lpstr>
    </vt:vector>
  </TitlesOfParts>
  <Manager/>
  <Company>Sony Electronics, Inc.</Company>
  <LinksUpToDate>false</LinksUpToDate>
  <SharedDoc>false</SharedDoc>
  <HyperlinkBase/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subject/>
  <dc:creator>Haldre</dc:creator>
  <cp:keywords/>
  <dc:description/>
  <cp:lastModifiedBy>Haldre</cp:lastModifiedBy>
  <cp:revision>158</cp:revision>
  <dcterms:created xsi:type="dcterms:W3CDTF">2014-01-29T00:53:54Z</dcterms:created>
  <dcterms:modified xsi:type="dcterms:W3CDTF">2021-08-25T13:50:31Z</dcterms:modified>
  <cp:category/>
</cp:coreProperties>
</file>